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9" r:id="rId1"/>
  </p:sldMasterIdLst>
  <p:notesMasterIdLst>
    <p:notesMasterId r:id="rId7"/>
  </p:notesMasterIdLst>
  <p:handoutMasterIdLst>
    <p:handoutMasterId r:id="rId8"/>
  </p:handoutMasterIdLst>
  <p:sldIdLst>
    <p:sldId id="567" r:id="rId2"/>
    <p:sldId id="568" r:id="rId3"/>
    <p:sldId id="569" r:id="rId4"/>
    <p:sldId id="570" r:id="rId5"/>
    <p:sldId id="571" r:id="rId6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D58D"/>
    <a:srgbClr val="EB621F"/>
    <a:srgbClr val="3B434D"/>
    <a:srgbClr val="A8A69C"/>
    <a:srgbClr val="CC3300"/>
    <a:srgbClr val="2EEE7C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>
      <p:cViewPr varScale="1">
        <p:scale>
          <a:sx n="97" d="100"/>
          <a:sy n="97" d="100"/>
        </p:scale>
        <p:origin x="450" y="90"/>
      </p:cViewPr>
      <p:guideLst>
        <p:guide orient="horz" pos="2160"/>
        <p:guide pos="3296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73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FA2B5-EFB3-4CA6-9A4B-231DEB5B82E0}" type="datetimeFigureOut">
              <a:rPr lang="ru-RU" smtClean="0"/>
              <a:t>24.07.2025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A47B3-CF0A-417C-9E75-1528E33FB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208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40A9B6-4F6D-4CFF-B296-C94E9FDA46F7}" type="datetimeFigureOut">
              <a:rPr lang="ru-RU"/>
              <a:pPr>
                <a:defRPr/>
              </a:pPr>
              <a:t>24.07.2025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5BDFC33-51D9-40BC-BF85-75A434122B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686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066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21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04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16088" y="6338361"/>
            <a:ext cx="3657601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89777" y="6356351"/>
            <a:ext cx="38608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10</a:t>
            </a:r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.</a:t>
            </a: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04</a:t>
            </a:r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.</a:t>
            </a: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2019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C16DB-43A5-4C0B-82E9-6072A156174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4" descr="\\Servertd\ServerTD\Отдел маркетинга\СТРАТЕГИЯ\!Стратегия УРАЛ 2019-2023 февр 2019\Стратегия 2019\Стратегия АЗ УРАЛ 2020-2024 гг\Шаблон презентации\шаблон презентации полоса.png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7" y="6373018"/>
            <a:ext cx="11971867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\\Servertd\ServerTD\Отдел маркетинга\СТРАТЕГИЯ\!Стратегия УРАЛ 2019-2023 февр 2019\Стратегия 2019\Стратегия АЗ УРАЛ 2020-2024 гг\Шаблон презентации\шаблон презентации полоса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7" y="785149"/>
            <a:ext cx="11971867" cy="5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Servertd\ServerTD\Отдел маркетинга\СТРАТЕГИЯ\!Стратегия УРАЛ 2019-2023 февр 2019\Стратегия 2019\Стратегия АЗ УРАЛ 2020-2024 гг\Шаблон презентации\шаблон презентации2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6067" y="254706"/>
            <a:ext cx="1590803" cy="329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401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"/>
          <p:cNvSpPr>
            <a:spLocks noChangeShapeType="1"/>
          </p:cNvSpPr>
          <p:nvPr userDrawn="1"/>
        </p:nvSpPr>
        <p:spPr bwMode="auto">
          <a:xfrm>
            <a:off x="539751" y="5751513"/>
            <a:ext cx="11366500" cy="0"/>
          </a:xfrm>
          <a:prstGeom prst="line">
            <a:avLst/>
          </a:prstGeom>
          <a:noFill/>
          <a:ln w="1587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i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49" y="2303146"/>
            <a:ext cx="6504519" cy="592455"/>
          </a:xfrm>
        </p:spPr>
        <p:txBody>
          <a:bodyPr lIns="0" rIns="0">
            <a:noAutofit/>
          </a:bodyPr>
          <a:lstStyle>
            <a:lvl1pPr algn="l">
              <a:defRPr sz="24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278282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508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15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8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4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66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36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05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19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892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Наименование документа</a:t>
            </a: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10.04.2019</a:t>
            </a: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550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Номер слайда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9DB5F8-8BF6-4160-8F26-8411BCC6E559}" type="slidenum">
              <a:rPr lang="ru-RU">
                <a:solidFill>
                  <a:srgbClr val="898989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44065" name="Rectangle 2"/>
          <p:cNvSpPr txBox="1">
            <a:spLocks noChangeArrowheads="1"/>
          </p:cNvSpPr>
          <p:nvPr/>
        </p:nvSpPr>
        <p:spPr bwMode="auto">
          <a:xfrm>
            <a:off x="241145" y="132766"/>
            <a:ext cx="7644435" cy="51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eaLnBrk="1" hangingPunct="1">
              <a:defRPr sz="1800" b="1">
                <a:solidFill>
                  <a:srgbClr val="5F5F5F"/>
                </a:solidFill>
                <a:latin typeface="Calibri" panose="020F0502020204030204"/>
                <a:ea typeface="+mj-ea"/>
                <a:cs typeface="Arial" charset="0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Порядок оформления замены рамы грузового автомобиля</a:t>
            </a:r>
            <a:endParaRPr lang="en-GB" sz="2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6679" y="3506840"/>
            <a:ext cx="3765783" cy="2586456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6679" y="868557"/>
            <a:ext cx="3535914" cy="2020858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76198" y="875070"/>
            <a:ext cx="2607204" cy="2014345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675102" y="879742"/>
            <a:ext cx="3907298" cy="2009674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40941" y="3480455"/>
            <a:ext cx="2830980" cy="2612841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14478" y="3493949"/>
            <a:ext cx="3489236" cy="2599347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97207" y="992662"/>
            <a:ext cx="34664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1026">
              <a:defRPr/>
            </a:pP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Подача </a:t>
            </a:r>
            <a:r>
              <a:rPr lang="ru-RU" sz="16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заявления </a:t>
            </a: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с </a:t>
            </a:r>
            <a:r>
              <a:rPr lang="ru-RU" sz="16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пояснительным </a:t>
            </a: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письмом в испытательную </a:t>
            </a:r>
            <a:r>
              <a:rPr lang="ru-RU" sz="16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лабораторию </a:t>
            </a: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на экспертизу транспортного средства до переоборудования с указанием причины замены </a:t>
            </a:r>
            <a:r>
              <a:rPr lang="ru-RU" sz="16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рамы. </a:t>
            </a:r>
            <a:endParaRPr lang="ru-RU" sz="1600" b="1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52953" y="1063750"/>
            <a:ext cx="24665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1026">
              <a:defRPr/>
            </a:pP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Получение Заключения предварительной технической экспертизы для обращения в </a:t>
            </a:r>
            <a:r>
              <a:rPr lang="ru-RU" sz="16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ГИБДД.</a:t>
            </a:r>
            <a:endParaRPr lang="ru-RU" sz="1600" b="1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608741" y="879743"/>
            <a:ext cx="379415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1026">
              <a:defRPr/>
            </a:pP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Обращение в отдел технического надзора ГИБДД за заявлением о разрешении на внесение изменений в автомобиль. На этом этапе в ГИБДД предоставляется предварительное заключение лаборатории + оплата </a:t>
            </a:r>
            <a:r>
              <a:rPr lang="ru-RU" sz="1600" b="1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гос.пошлины</a:t>
            </a: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за выдачу разрешения (1000 </a:t>
            </a:r>
            <a:r>
              <a:rPr lang="ru-RU" sz="1600" b="1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руб</a:t>
            </a:r>
            <a:r>
              <a:rPr lang="ru-RU" sz="16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).</a:t>
            </a:r>
            <a:endParaRPr lang="ru-RU" sz="1600" b="1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807874" y="3506840"/>
            <a:ext cx="266404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1026">
              <a:defRPr/>
            </a:pP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Переоборудование транспортного средства в соответствии с разрешением ГИБДД и заключением лаборатории. Оформление необходимых документов (паспорт для </a:t>
            </a:r>
            <a:r>
              <a:rPr lang="ru-RU" sz="1600" b="1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физ.лица</a:t>
            </a: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/ выписка из ЕГРЮЛ для юр. лица, </a:t>
            </a:r>
            <a:r>
              <a:rPr lang="ru-RU" sz="16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доверенность).</a:t>
            </a:r>
            <a:endParaRPr lang="ru-RU" sz="1600" b="1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145398" y="3547320"/>
            <a:ext cx="33512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1026">
              <a:defRPr/>
            </a:pP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Проверка испытательной лабораторией безопасности конструкции транспортного средства после переоборудования и выдача для Протокола технической экспертизы. Прохождение техосмотра с получением диагностической карты.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32120" y="3547320"/>
            <a:ext cx="35978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1026">
              <a:defRPr/>
            </a:pP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Подача заявления (с оплатой </a:t>
            </a:r>
            <a:r>
              <a:rPr lang="ru-RU" sz="1600" b="1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гос.пошлины</a:t>
            </a:r>
            <a:r>
              <a:rPr lang="ru-RU" sz="16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) в отдел технического надзора ГИБДД за получением свидетельства о соответствии транспортного средства с внесенными в его конструкцию изменениями требованиям безопасности (СКТС), а затем — в регистрационный отдел для внесения отметок в ПТС и </a:t>
            </a:r>
            <a:r>
              <a:rPr lang="ru-RU" sz="1600" b="1" ker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замены </a:t>
            </a:r>
            <a:r>
              <a:rPr lang="ru-RU" sz="1600" b="1" kern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СТС.</a:t>
            </a:r>
            <a:endParaRPr lang="ru-RU" sz="1600" b="1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649094" y="1679008"/>
            <a:ext cx="564995" cy="402921"/>
            <a:chOff x="1754649" y="1747783"/>
            <a:chExt cx="847553" cy="604425"/>
          </a:xfrm>
        </p:grpSpPr>
        <p:sp>
          <p:nvSpPr>
            <p:cNvPr id="3" name="Фигура, имеющая форму буквы L 2"/>
            <p:cNvSpPr/>
            <p:nvPr/>
          </p:nvSpPr>
          <p:spPr>
            <a:xfrm rot="13288600">
              <a:off x="1754649" y="1747784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rgbClr val="EB62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Фигура, имеющая форму буквы L 28"/>
            <p:cNvSpPr/>
            <p:nvPr/>
          </p:nvSpPr>
          <p:spPr>
            <a:xfrm rot="13288600">
              <a:off x="2026138" y="1747783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7002626" y="1679007"/>
            <a:ext cx="564995" cy="402921"/>
            <a:chOff x="1754649" y="1747783"/>
            <a:chExt cx="847553" cy="604425"/>
          </a:xfrm>
        </p:grpSpPr>
        <p:sp>
          <p:nvSpPr>
            <p:cNvPr id="32" name="Фигура, имеющая форму буквы L 31"/>
            <p:cNvSpPr/>
            <p:nvPr/>
          </p:nvSpPr>
          <p:spPr>
            <a:xfrm rot="13288600">
              <a:off x="1754649" y="1747784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rgbClr val="EB62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Фигура, имеющая форму буквы L 32"/>
            <p:cNvSpPr/>
            <p:nvPr/>
          </p:nvSpPr>
          <p:spPr>
            <a:xfrm rot="13288600">
              <a:off x="2026138" y="1747783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7" name="Группа 36"/>
          <p:cNvGrpSpPr/>
          <p:nvPr/>
        </p:nvGrpSpPr>
        <p:grpSpPr>
          <a:xfrm rot="5400000">
            <a:off x="11008689" y="2904612"/>
            <a:ext cx="564995" cy="402921"/>
            <a:chOff x="1754649" y="1747783"/>
            <a:chExt cx="847553" cy="604425"/>
          </a:xfrm>
        </p:grpSpPr>
        <p:sp>
          <p:nvSpPr>
            <p:cNvPr id="38" name="Фигура, имеющая форму буквы L 37"/>
            <p:cNvSpPr/>
            <p:nvPr/>
          </p:nvSpPr>
          <p:spPr>
            <a:xfrm rot="13288600">
              <a:off x="1754649" y="1747784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rgbClr val="EB62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Фигура, имеющая форму буквы L 38"/>
            <p:cNvSpPr/>
            <p:nvPr/>
          </p:nvSpPr>
          <p:spPr>
            <a:xfrm rot="13288600">
              <a:off x="2026138" y="1747783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2" name="Группа 51"/>
          <p:cNvGrpSpPr/>
          <p:nvPr/>
        </p:nvGrpSpPr>
        <p:grpSpPr>
          <a:xfrm rot="10800000">
            <a:off x="7652901" y="4623130"/>
            <a:ext cx="564995" cy="402921"/>
            <a:chOff x="1754649" y="1747783"/>
            <a:chExt cx="847553" cy="604425"/>
          </a:xfrm>
        </p:grpSpPr>
        <p:sp>
          <p:nvSpPr>
            <p:cNvPr id="53" name="Фигура, имеющая форму буквы L 52"/>
            <p:cNvSpPr/>
            <p:nvPr/>
          </p:nvSpPr>
          <p:spPr>
            <a:xfrm rot="13288600">
              <a:off x="1754649" y="1747784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rgbClr val="EB62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Фигура, имеющая форму буквы L 53"/>
            <p:cNvSpPr/>
            <p:nvPr/>
          </p:nvSpPr>
          <p:spPr>
            <a:xfrm rot="13288600">
              <a:off x="2026138" y="1747783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6" name="Группа 55"/>
          <p:cNvGrpSpPr/>
          <p:nvPr/>
        </p:nvGrpSpPr>
        <p:grpSpPr>
          <a:xfrm rot="10800000">
            <a:off x="4140726" y="4623131"/>
            <a:ext cx="564995" cy="402921"/>
            <a:chOff x="1754649" y="1747783"/>
            <a:chExt cx="847553" cy="604425"/>
          </a:xfrm>
        </p:grpSpPr>
        <p:sp>
          <p:nvSpPr>
            <p:cNvPr id="57" name="Фигура, имеющая форму буквы L 56"/>
            <p:cNvSpPr/>
            <p:nvPr/>
          </p:nvSpPr>
          <p:spPr>
            <a:xfrm rot="13288600">
              <a:off x="1754649" y="1747784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rgbClr val="EB62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Фигура, имеющая форму буквы L 61"/>
            <p:cNvSpPr/>
            <p:nvPr/>
          </p:nvSpPr>
          <p:spPr>
            <a:xfrm rot="13288600">
              <a:off x="2026138" y="1747783"/>
              <a:ext cx="576064" cy="604424"/>
            </a:xfrm>
            <a:prstGeom prst="corner">
              <a:avLst>
                <a:gd name="adj1" fmla="val 19581"/>
                <a:gd name="adj2" fmla="val 20147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1003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839416" y="52190"/>
            <a:ext cx="7898184" cy="71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defTabSz="782154">
              <a:lnSpc>
                <a:spcPct val="90000"/>
              </a:lnSpc>
              <a:buNone/>
              <a:defRPr sz="2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ea typeface="+mj-ea"/>
                <a:cs typeface="Arial" charset="0"/>
              </a:defRPr>
            </a:lvl1pPr>
          </a:lstStyle>
          <a:p>
            <a:r>
              <a:rPr lang="ru-RU" dirty="0" smtClean="0"/>
              <a:t>Нанесение</a:t>
            </a:r>
            <a:r>
              <a:rPr lang="en-US" dirty="0" smtClean="0"/>
              <a:t> VIN</a:t>
            </a:r>
            <a:r>
              <a:rPr lang="ru-RU" dirty="0" smtClean="0"/>
              <a:t>-номера, Аккредитация испытательной лаборатории </a:t>
            </a:r>
            <a:endParaRPr lang="en-GB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C16DB-43A5-4C0B-82E9-6072A156174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3352" y="908720"/>
            <a:ext cx="3888432" cy="4104456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980728"/>
            <a:ext cx="3528392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Нанесение VIN-номера на раму производится испытательной лабораторией (либо другой </a:t>
            </a:r>
            <a:r>
              <a:rPr lang="ru-RU" sz="2400" dirty="0" smtClean="0"/>
              <a:t>аккредитованной </a:t>
            </a:r>
            <a:r>
              <a:rPr lang="ru-RU" sz="2400" dirty="0"/>
              <a:t>организацией, имеющий сертификат и разрешение</a:t>
            </a:r>
            <a:r>
              <a:rPr lang="ru-RU" sz="2400" dirty="0" smtClean="0"/>
              <a:t>).</a:t>
            </a:r>
            <a:r>
              <a:rPr lang="ru-RU" dirty="0" smtClean="0"/>
              <a:t> </a:t>
            </a:r>
            <a:endParaRPr lang="ru-RU" dirty="0"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41456" y="1041410"/>
            <a:ext cx="35150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Аккредитация </a:t>
            </a:r>
            <a:r>
              <a:rPr lang="ru-RU" sz="2400" dirty="0"/>
              <a:t>— это официальное подтверждение компетентности организации на выполнение конкретных видов работ.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17420" y="903040"/>
            <a:ext cx="4163156" cy="4110136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Минус 3"/>
          <p:cNvSpPr/>
          <p:nvPr/>
        </p:nvSpPr>
        <p:spPr>
          <a:xfrm>
            <a:off x="4165370" y="2564904"/>
            <a:ext cx="2736304" cy="557480"/>
          </a:xfrm>
          <a:prstGeom prst="mathMinu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97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839416" y="52190"/>
            <a:ext cx="7898184" cy="71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defTabSz="782154">
              <a:lnSpc>
                <a:spcPct val="90000"/>
              </a:lnSpc>
              <a:buNone/>
              <a:defRPr sz="2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ea typeface="+mj-ea"/>
                <a:cs typeface="Arial" charset="0"/>
              </a:defRPr>
            </a:lvl1pPr>
          </a:lstStyle>
          <a:p>
            <a:r>
              <a:rPr lang="ru-RU" dirty="0" smtClean="0"/>
              <a:t>Процедура аккредитации испытательной лаборатории </a:t>
            </a:r>
            <a:endParaRPr lang="en-GB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7600" y="6376016"/>
            <a:ext cx="2844800" cy="365125"/>
          </a:xfrm>
        </p:spPr>
        <p:txBody>
          <a:bodyPr/>
          <a:lstStyle/>
          <a:p>
            <a:pPr>
              <a:defRPr/>
            </a:pPr>
            <a:fld id="{49CC16DB-43A5-4C0B-82E9-6072A156174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9336" y="1052736"/>
            <a:ext cx="11881320" cy="4968552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35360" y="1340768"/>
            <a:ext cx="11377264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Что требуется для получения аттестата </a:t>
            </a:r>
            <a:r>
              <a:rPr lang="ru-RU" dirty="0" err="1"/>
              <a:t>Росаккредитации</a:t>
            </a:r>
            <a:r>
              <a:rPr lang="ru-RU" dirty="0"/>
              <a:t> лаборатории</a:t>
            </a:r>
            <a:r>
              <a:rPr lang="ru-RU" dirty="0" smtClean="0"/>
              <a:t>?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ru-RU" dirty="0"/>
          </a:p>
          <a:p>
            <a:pPr marL="285750" indent="-28575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 smtClean="0"/>
              <a:t>Наличие </a:t>
            </a:r>
            <a:r>
              <a:rPr lang="ru-RU" dirty="0"/>
              <a:t>в собственности/аренде помещение, отвечающее конкретным требованиям, установленным для каждой области аккредитации, испытательного оборудования и калиброванных средств для выполнения измерений</a:t>
            </a:r>
            <a:r>
              <a:rPr lang="ru-RU" dirty="0" smtClean="0"/>
              <a:t>.</a:t>
            </a:r>
          </a:p>
          <a:p>
            <a:pPr marL="285750" indent="-28575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dirty="0"/>
          </a:p>
          <a:p>
            <a:pPr marL="285750" indent="-28575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 smtClean="0"/>
              <a:t>Наличие полного комплекта </a:t>
            </a:r>
            <a:r>
              <a:rPr lang="ru-RU" dirty="0"/>
              <a:t>нормативных документов, свидетельствующих о наличии у лаборатории возможности осуществлять контроль параметров образцов и применять методы испытаний</a:t>
            </a:r>
            <a:r>
              <a:rPr lang="ru-RU" dirty="0" smtClean="0"/>
              <a:t>.</a:t>
            </a:r>
          </a:p>
          <a:p>
            <a:pPr marL="285750" indent="-28575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u-RU" dirty="0"/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- Система менеджмента качества лаборатории должна соответствовать требованиям стандарта ГОСТ ИСО/МЭК 17025 и критериям аккредитации утвержденным приказом МЭР №707 (ранее №326) от 26.10.2020 (ред. от 29.10.2021) "Об утверждении критериев аккредитации и перечня документов, подтверждающих соответствие заявителя, аккредитованного лица критериям аккредитации"</a:t>
            </a:r>
          </a:p>
        </p:txBody>
      </p:sp>
    </p:spTree>
    <p:extLst>
      <p:ext uri="{BB962C8B-B14F-4D97-AF65-F5344CB8AC3E}">
        <p14:creationId xmlns:p14="http://schemas.microsoft.com/office/powerpoint/2010/main" val="299991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839416" y="52190"/>
            <a:ext cx="7898184" cy="71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defTabSz="782154">
              <a:lnSpc>
                <a:spcPct val="90000"/>
              </a:lnSpc>
              <a:buNone/>
              <a:defRPr sz="2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ea typeface="+mj-ea"/>
                <a:cs typeface="Arial" charset="0"/>
              </a:defRPr>
            </a:lvl1pPr>
          </a:lstStyle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Необходимые документы для аккредитации лаборатории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7600" y="6376016"/>
            <a:ext cx="2844800" cy="365125"/>
          </a:xfrm>
        </p:spPr>
        <p:txBody>
          <a:bodyPr/>
          <a:lstStyle/>
          <a:p>
            <a:pPr>
              <a:defRPr/>
            </a:pPr>
            <a:fld id="{49CC16DB-43A5-4C0B-82E9-6072A156174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9336" y="1052736"/>
            <a:ext cx="11953328" cy="5184576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35360" y="1189776"/>
            <a:ext cx="1137726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- Область </a:t>
            </a:r>
            <a:r>
              <a:rPr lang="ru-RU" sz="1400" dirty="0"/>
              <a:t>аккредитации;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</a:t>
            </a:r>
            <a:r>
              <a:rPr lang="ru-RU" sz="1400" dirty="0" smtClean="0"/>
              <a:t>Сведения </a:t>
            </a:r>
            <a:r>
              <a:rPr lang="ru-RU" sz="1400" dirty="0"/>
              <a:t>о работниках ИЛ;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</a:t>
            </a:r>
            <a:r>
              <a:rPr lang="ru-RU" sz="1400" dirty="0" smtClean="0"/>
              <a:t>Сведения </a:t>
            </a:r>
            <a:r>
              <a:rPr lang="ru-RU" sz="1400" dirty="0"/>
              <a:t>по оснащенности лаборатории средствами измерений (СИ);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С</a:t>
            </a:r>
            <a:r>
              <a:rPr lang="ru-RU" sz="1400" dirty="0" smtClean="0"/>
              <a:t>ведения </a:t>
            </a:r>
            <a:r>
              <a:rPr lang="ru-RU" sz="1400" dirty="0"/>
              <a:t>по оснащенности испытательным оборудованием (ИО);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С</a:t>
            </a:r>
            <a:r>
              <a:rPr lang="ru-RU" sz="1400" dirty="0" smtClean="0"/>
              <a:t>ведения </a:t>
            </a:r>
            <a:r>
              <a:rPr lang="ru-RU" sz="1400" dirty="0"/>
              <a:t>по оснащенности лаборатории вспомогательным оборудованием;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С</a:t>
            </a:r>
            <a:r>
              <a:rPr lang="ru-RU" sz="1400" dirty="0" smtClean="0"/>
              <a:t>ведения </a:t>
            </a:r>
            <a:r>
              <a:rPr lang="ru-RU" sz="1400" dirty="0"/>
              <a:t>по оснащенности лаборатории стандартными образцами (СО);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С</a:t>
            </a:r>
            <a:r>
              <a:rPr lang="ru-RU" sz="1400" dirty="0" smtClean="0"/>
              <a:t>ведения </a:t>
            </a:r>
            <a:r>
              <a:rPr lang="ru-RU" sz="1400" dirty="0"/>
              <a:t>по помещениям, используемым для проведения исследований, (испытаний) и измерений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Руководство по качеству;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документацией;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записями;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Внутренние аудиты;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несоответствиями в деятельности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Корректирующие и предупреждающие действия;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Политика в области качества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Должностные инструкции сотрудников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 обеспечению независимости и беспристрастности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предотвращению и разрешению конфликта интересов в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повышению компетентности персонала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обеспечению конфиденциальности.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об испытательной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Должностные инструкции на сотрудников  испытательной лаборатории,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субподрядными работами;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средствами измерений;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Анализ СМК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внутреннему контролю качества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Порядок проведения испытаний;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Правила оценки неопределенности измерений;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Результаты внутреннего аудита.</a:t>
            </a: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157592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839416" y="52190"/>
            <a:ext cx="7898184" cy="71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defTabSz="782154">
              <a:lnSpc>
                <a:spcPct val="90000"/>
              </a:lnSpc>
              <a:buNone/>
              <a:defRPr sz="2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ea typeface="+mj-ea"/>
                <a:cs typeface="Arial" charset="0"/>
              </a:defRPr>
            </a:lvl1pPr>
          </a:lstStyle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Документация системы менеджмента качества лаборатории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7600" y="6376016"/>
            <a:ext cx="2844800" cy="365125"/>
          </a:xfrm>
        </p:spPr>
        <p:txBody>
          <a:bodyPr/>
          <a:lstStyle/>
          <a:p>
            <a:pPr>
              <a:defRPr/>
            </a:pPr>
            <a:fld id="{49CC16DB-43A5-4C0B-82E9-6072A156174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9336" y="1052736"/>
            <a:ext cx="11953328" cy="5184576"/>
          </a:xfrm>
          <a:prstGeom prst="roundRect">
            <a:avLst>
              <a:gd name="adj" fmla="val 6364"/>
            </a:avLst>
          </a:prstGeom>
          <a:noFill/>
          <a:ln>
            <a:solidFill>
              <a:srgbClr val="EB6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35360" y="1340768"/>
            <a:ext cx="11377264" cy="371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- </a:t>
            </a:r>
            <a:r>
              <a:rPr lang="ru-RU" sz="1400" dirty="0"/>
              <a:t>Руководство по качеству;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документацией;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записями;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Внутренние аудиты;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несоответствиями в деятельности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Корректирующие и предупреждающие действия;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Политика в области качества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Должностные инструкции сотрудников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 обеспечению независимости и беспристрастности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предотвращению и разрешению конфликта интересов в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повышению компетентности персонала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обеспечению конфиденциальности.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об испытательной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Должностные инструкции на сотрудников  испытательной лаборатории,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субподрядными работами;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Управление средствами измерений;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Анализ СМК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Положение по внутреннему контролю качества лаборатории;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Порядок проведения испытаний;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Правила оценки неопределенности измерений;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/>
              <a:t>- Результаты внутреннего аудита.</a:t>
            </a:r>
          </a:p>
        </p:txBody>
      </p:sp>
    </p:spTree>
    <p:extLst>
      <p:ext uri="{BB962C8B-B14F-4D97-AF65-F5344CB8AC3E}">
        <p14:creationId xmlns:p14="http://schemas.microsoft.com/office/powerpoint/2010/main" val="95364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6729</TotalTime>
  <Words>653</Words>
  <Application>Microsoft Office PowerPoint</Application>
  <PresentationFormat>Широкоэкранный</PresentationFormat>
  <Paragraphs>74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АЗ Урал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KVVorobev</dc:creator>
  <cp:lastModifiedBy>Матисова Юлия Александровна</cp:lastModifiedBy>
  <cp:revision>501</cp:revision>
  <cp:lastPrinted>2025-07-03T04:27:26Z</cp:lastPrinted>
  <dcterms:created xsi:type="dcterms:W3CDTF">2013-11-06T01:55:16Z</dcterms:created>
  <dcterms:modified xsi:type="dcterms:W3CDTF">2025-07-24T03:40:22Z</dcterms:modified>
</cp:coreProperties>
</file>